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mc="http://schemas.openxmlformats.org/markup-compatibility/2006" xmlns:p="http://schemas.openxmlformats.org/presentationml/2006/main" xmlns:p14="http://schemas.microsoft.com/office/powerpoint/2010/main" xmlns:p15="http://schemas.microsoft.com/office/powerpoint/2012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40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7" Type="http://schemas.openxmlformats.org/officeDocument/2006/relationships/slide" Target="slides/slide1.xml" /><Relationship Id="rId8" Type="http://schemas.openxmlformats.org/officeDocument/2006/relationships/slide" Target="slides/slide2.xml" /><Relationship Id="rId9" Type="http://schemas.openxmlformats.org/officeDocument/2006/relationships/slide" Target="slides/slide3.xml" /><Relationship Id="rId10" Type="http://schemas.openxmlformats.org/officeDocument/2006/relationships/slide" Target="slides/slide4.xml" /><Relationship Id="rId11" Type="http://schemas.openxmlformats.org/officeDocument/2006/relationships/slide" Target="slides/slide5.xml" /><Relationship Id="rId12" Type="http://schemas.openxmlformats.org/officeDocument/2006/relationships/slide" Target="slides/slide6.xml" /><Relationship Id="rId13" Type="http://schemas.openxmlformats.org/officeDocument/2006/relationships/slide" Target="slides/slide7.xml" /><Relationship Id="rId14" Type="http://schemas.openxmlformats.org/officeDocument/2006/relationships/slide" Target="slides/slide8.xml" /><Relationship Id="rId15" Type="http://schemas.openxmlformats.org/officeDocument/2006/relationships/slide" Target="slides/slide9.xml" /><Relationship Id="rId16" Type="http://schemas.openxmlformats.org/officeDocument/2006/relationships/slide" Target="slides/slide10.xml" /><Relationship Id="rId17" Type="http://schemas.openxmlformats.org/officeDocument/2006/relationships/slide" Target="slides/slide11.xml" /><Relationship Id="rId18" Type="http://schemas.openxmlformats.org/officeDocument/2006/relationships/slide" Target="slides/slide12.xml" /><Relationship Id="rId19" Type="http://schemas.openxmlformats.org/officeDocument/2006/relationships/slide" Target="slides/slide13.xml" /><Relationship Id="rId20" Type="http://schemas.openxmlformats.org/officeDocument/2006/relationships/slide" Target="slides/slide14.xml" /><Relationship Id="rId21" Type="http://schemas.openxmlformats.org/officeDocument/2006/relationships/slide" Target="slides/slide15.xml" /><Relationship Id="rId22" Type="http://schemas.openxmlformats.org/officeDocument/2006/relationships/slide" Target="slides/slide16.xml" /><Relationship Id="rId23" Type="http://schemas.openxmlformats.org/officeDocument/2006/relationships/slide" Target="slides/slide17.xml" /><Relationship Id="rId24" Type="http://schemas.openxmlformats.org/officeDocument/2006/relationships/slide" Target="slides/slide18.xml" /><Relationship Id="rId25" Type="http://schemas.openxmlformats.org/officeDocument/2006/relationships/slide" Target="slides/slide19.xml" /><Relationship Id="rId26" Type="http://schemas.openxmlformats.org/officeDocument/2006/relationships/slide" Target="slides/slide20.xml" /><Relationship Id="rId27" Type="http://schemas.openxmlformats.org/officeDocument/2006/relationships/slide" Target="slides/slide21.xml" /><Relationship Id="rId28" Type="http://schemas.openxmlformats.org/officeDocument/2006/relationships/slide" Target="slides/slide22.xml" /><Relationship Id="rId29" Type="http://schemas.openxmlformats.org/officeDocument/2006/relationships/slide" Target="slides/slide23.xml" /><Relationship Id="rId30" Type="http://schemas.openxmlformats.org/officeDocument/2006/relationships/slide" Target="slides/slide24.xml" /><Relationship Id="rId31" Type="http://schemas.openxmlformats.org/officeDocument/2006/relationships/slide" Target="slides/slide25.xml" /><Relationship Id="rId32" Type="http://schemas.openxmlformats.org/officeDocument/2006/relationships/slide" Target="slides/slide26.xml" /><Relationship Id="rId33" Type="http://schemas.openxmlformats.org/officeDocument/2006/relationships/slide" Target="slides/slide27.xml" /><Relationship Id="rId34" Type="http://schemas.openxmlformats.org/officeDocument/2006/relationships/slide" Target="slides/slide28.xml" /><Relationship Id="rId35" Type="http://schemas.openxmlformats.org/officeDocument/2006/relationships/slide" Target="slides/slide29.xml" /><Relationship Id="rId36" Type="http://schemas.openxmlformats.org/officeDocument/2006/relationships/slide" Target="slides/slide30.xml" /><Relationship Id="rId37" Type="http://schemas.openxmlformats.org/officeDocument/2006/relationships/slide" Target="slides/slide31.xml" /><Relationship Id="rId38" Type="http://schemas.openxmlformats.org/officeDocument/2006/relationships/slide" Target="slides/slide32.xml" /><Relationship Id="rId39" Type="http://schemas.openxmlformats.org/officeDocument/2006/relationships/slide" Target="slides/slide33.xml" /><Relationship Id="rId40" Type="http://schemas.openxmlformats.org/officeDocument/2006/relationships/notesMaster" Target="notesMasters/notesMaster1.xml" /><Relationship Id="rId1" Type="http://schemas.openxmlformats.org/officeDocument/2006/relationships/theme" Target="theme/theme1.xml" /><Relationship Id="rId2" Type="http://schemas.openxmlformats.org/officeDocument/2006/relationships/slideMaster" Target="slideMasters/slideMaster1.xml" /><Relationship Id="rId3" Type="http://schemas.openxmlformats.org/officeDocument/2006/relationships/slideMaster" Target="slideMasters/slideMaster2.xml" /><Relationship Id="rId4" Type="http://schemas.openxmlformats.org/officeDocument/2006/relationships/slideMaster" Target="slideMasters/slideMaster3.xml" /><Relationship Id="rId5" Type="http://schemas.openxmlformats.org/officeDocument/2006/relationships/slideMaster" Target="slideMasters/slideMaster4.xml" /><Relationship Id="rId6" Type="http://schemas.openxmlformats.org/officeDocument/2006/relationships/slideMaster" Target="slideMasters/slideMaster5.xml" /><Relationship Id="rId41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Urbano:</a:t>
            </a:r>
            <a:r>
              <a:rPr/>
              <a:t> población agrupada únicamente, y conformado por manzanas y/o sectores pertenecientes a una localidad.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Suburbano:</a:t>
            </a:r>
            <a:r>
              <a:rPr/>
              <a:t> agrupada en pequeños poblados o en bordes amanzanados de localidades.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</a:t>
            </a:fld>
            <a:endParaRPr lang="en-US"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ubTitle"/>
          </p:nvPr>
        </p:nvSpPr>
        <p:spPr>
          <a:xfrm>
            <a:off x="504000" y="225720"/>
            <a:ext cx="9071640" cy="439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89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90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4E43D83-6341-4487-A7D2-A9ABE0F68E6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7EE472C-54AD-4CE2-B8F9-8093FF8E972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E0363BC-1C79-4959-AEC6-0B617542E89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8E32CEC-11D4-4D47-A4D6-D69E0E46A82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5E2074B-214A-48D8-9ACE-B108D328B16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subTitle"/>
          </p:nvPr>
        </p:nvSpPr>
        <p:spPr>
          <a:xfrm>
            <a:off x="504000" y="225720"/>
            <a:ext cx="9071640" cy="439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BD32368-7970-4D91-A230-69E0658FAB7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DD58B77-444D-43FA-B2C5-69AED1E6920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AB9FE79-0691-44F7-9D75-C7B6638BC40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0ACBB6A-5146-410D-894E-C230AF9A5A1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E130111-407A-4091-AF1F-94844520831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24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278C6D6-6DAA-4941-9509-F085D5F2C5B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29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30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31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978C9C5-6065-4117-8552-5A94BD94DC1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AAD142E-4091-4897-8553-06F854FD000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C760409-8A77-4162-A650-73FB8781300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65B8722-204A-473B-A2EB-A2FBA3618A9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6E511C1-EB16-4B15-82CC-70C0C058949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87A996E-585F-421D-AD93-64FD1FEFF57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subTitle"/>
          </p:nvPr>
        </p:nvSpPr>
        <p:spPr>
          <a:xfrm>
            <a:off x="504000" y="225720"/>
            <a:ext cx="9071640" cy="439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3588228-E7F5-47A7-8117-7A6EA195724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4049957-64F8-43D5-86FA-E9C372001BA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8D309D1-BE0C-41F6-88B3-3CADFFA056B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9550C93-C12D-4404-8129-187FE690D19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9BF8363-5146-463A-9BF5-AA6243F9D19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66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7C2D9AD-E30F-44DA-93FE-2D0B4B3498E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71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72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73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45041E1-D9D7-4E95-A946-DFE1740D96F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DAE906E-8813-4ED7-9438-64C8B0A8EAB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43644A1-C34B-4635-9BDE-4BF91576D78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5AA5613-27CB-4222-91B9-13CA4ED878B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48FF6E6-4CB2-40F6-B5F4-2BF4082E4EB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987B0B9-E674-43C0-AF8C-D21A54E47CA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subTitle"/>
          </p:nvPr>
        </p:nvSpPr>
        <p:spPr>
          <a:xfrm>
            <a:off x="504000" y="225720"/>
            <a:ext cx="9071640" cy="439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02BFF42-AA2B-4CDB-9B18-8D0F74F934D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D072DEB-C551-44E7-B9D1-52DB65B6D28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299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44E9931-3078-46EC-9C7E-4C6516F9BA1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2B5B325-0D5B-4D20-8F64-A016300F462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A00D85A-398D-4B05-8BA2-777D91F70ED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311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472B4E9-7B43-46B6-A175-B3A3052808E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504000" y="225720"/>
            <a:ext cx="9071640" cy="439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315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316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317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318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D6A5FAA-B4B0-4DAC-B156-B6465DC4310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A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AR" sz="33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AR" sz="24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<Relationships xmlns="http://schemas.openxmlformats.org/package/2006/relationships"><Relationship Id="rId1" Target="../theme/theme1.xml" Type="http://schemas.openxmlformats.org/officeDocument/2006/relationships/theme" /><Relationship Id="rId2" Target="../media/image1.png" Type="http://schemas.openxmlformats.org/officeDocument/2006/relationships/image" /><Relationship Id="rId3" Target="../media/image2.png" Type="http://schemas.openxmlformats.org/officeDocument/2006/relationships/image" /><Relationship Id="rId4" Target="../media/image3.png" Type="http://schemas.openxmlformats.org/officeDocument/2006/relationships/image" /><Relationship Id="rId5" Target="../slideLayouts/slideLayout1.xml" Type="http://schemas.openxmlformats.org/officeDocument/2006/relationships/slideLayout" /><Relationship Id="rId6" Target="../slideLayouts/slideLayout2.xml" Type="http://schemas.openxmlformats.org/officeDocument/2006/relationships/slideLayout" /><Relationship Id="rId7" Target="../slideLayouts/slideLayout3.xml" Type="http://schemas.openxmlformats.org/officeDocument/2006/relationships/slideLayout" /><Relationship Id="rId8" Target="../slideLayouts/slideLayout4.xml" Type="http://schemas.openxmlformats.org/officeDocument/2006/relationships/slideLayout" /><Relationship Id="rId9" Target="../slideLayouts/slideLayout5.xml" Type="http://schemas.openxmlformats.org/officeDocument/2006/relationships/slideLayout" /><Relationship Id="rId10" Target="../slideLayouts/slideLayout6.xml" Type="http://schemas.openxmlformats.org/officeDocument/2006/relationships/slideLayout" /><Relationship Id="rId11" Target="../slideLayouts/slideLayout7.xml" Type="http://schemas.openxmlformats.org/officeDocument/2006/relationships/slideLayout" /><Relationship Id="rId12" Target="../slideLayouts/slideLayout8.xml" Type="http://schemas.openxmlformats.org/officeDocument/2006/relationships/slideLayout" /><Relationship Id="rId13" Target="../slideLayouts/slideLayout9.xml" Type="http://schemas.openxmlformats.org/officeDocument/2006/relationships/slideLayout" /><Relationship Id="rId14" Target="../slideLayouts/slideLayout10.xml" Type="http://schemas.openxmlformats.org/officeDocument/2006/relationships/slideLayout" /><Relationship Id="rId15" Target="../slideLayouts/slideLayout11.xml" Type="http://schemas.openxmlformats.org/officeDocument/2006/relationships/slideLayout" /><Relationship Id="rId16" Target="../slideLayouts/slideLayout12.xml" Type="http://schemas.openxmlformats.org/officeDocument/2006/relationships/slideLayout" />
</Relationships>
</file>

<file path=ppt/slideMasters/slideMaster1.xml><?xml version="1.0" encoding="utf-8"?>
<p:sldMaster xmlns:a="http://schemas.openxmlformats.org/drawingml/2006/main" xmlns:mc="http://schemas.openxmlformats.org/markup-compatibility/2006" xmlns:p="http://schemas.openxmlformats.org/presentationml/2006/main" xmlns:p14="http://schemas.microsoft.com/office/powerpoint/2010/main" xmlns:p15="http://schemas.microsoft.com/office/powerpoint/2012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>
            <a:off x="-54000" y="1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"/>
          <p:cNvSpPr/>
          <p:nvPr/>
        </p:nvSpPr>
        <p:spPr>
          <a:xfrm>
            <a:off x="-414000" y="55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"/>
          <p:cNvSpPr/>
          <p:nvPr/>
        </p:nvSpPr>
        <p:spPr>
          <a:xfrm>
            <a:off x="1350000" y="1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"/>
          <p:cNvSpPr/>
          <p:nvPr/>
        </p:nvSpPr>
        <p:spPr>
          <a:xfrm>
            <a:off x="648000" y="1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"/>
          <p:cNvSpPr/>
          <p:nvPr/>
        </p:nvSpPr>
        <p:spPr>
          <a:xfrm>
            <a:off x="990000" y="55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"/>
          <p:cNvSpPr/>
          <p:nvPr/>
        </p:nvSpPr>
        <p:spPr>
          <a:xfrm>
            <a:off x="2394000" y="55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"/>
          <p:cNvSpPr/>
          <p:nvPr/>
        </p:nvSpPr>
        <p:spPr>
          <a:xfrm>
            <a:off x="1692000" y="55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"/>
          <p:cNvSpPr/>
          <p:nvPr/>
        </p:nvSpPr>
        <p:spPr>
          <a:xfrm>
            <a:off x="2754000" y="1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"/>
          <p:cNvSpPr/>
          <p:nvPr/>
        </p:nvSpPr>
        <p:spPr>
          <a:xfrm>
            <a:off x="2052000" y="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" name=""/>
          <p:cNvSpPr/>
          <p:nvPr/>
        </p:nvSpPr>
        <p:spPr>
          <a:xfrm>
            <a:off x="3456000" y="1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" name=""/>
          <p:cNvSpPr/>
          <p:nvPr/>
        </p:nvSpPr>
        <p:spPr>
          <a:xfrm>
            <a:off x="3096000" y="55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" name=""/>
          <p:cNvSpPr/>
          <p:nvPr/>
        </p:nvSpPr>
        <p:spPr>
          <a:xfrm>
            <a:off x="4140000" y="1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" name=""/>
          <p:cNvSpPr/>
          <p:nvPr/>
        </p:nvSpPr>
        <p:spPr>
          <a:xfrm>
            <a:off x="4500000" y="55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" name=""/>
          <p:cNvSpPr/>
          <p:nvPr/>
        </p:nvSpPr>
        <p:spPr>
          <a:xfrm>
            <a:off x="3798000" y="55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" name=""/>
          <p:cNvSpPr/>
          <p:nvPr/>
        </p:nvSpPr>
        <p:spPr>
          <a:xfrm>
            <a:off x="5526000" y="1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" name=""/>
          <p:cNvSpPr/>
          <p:nvPr/>
        </p:nvSpPr>
        <p:spPr>
          <a:xfrm>
            <a:off x="4842000" y="1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" name=""/>
          <p:cNvSpPr/>
          <p:nvPr/>
        </p:nvSpPr>
        <p:spPr>
          <a:xfrm>
            <a:off x="5202000" y="55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" name=""/>
          <p:cNvSpPr/>
          <p:nvPr/>
        </p:nvSpPr>
        <p:spPr>
          <a:xfrm>
            <a:off x="6606000" y="55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" name=""/>
          <p:cNvSpPr/>
          <p:nvPr/>
        </p:nvSpPr>
        <p:spPr>
          <a:xfrm>
            <a:off x="5904000" y="55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" name=""/>
          <p:cNvSpPr/>
          <p:nvPr/>
        </p:nvSpPr>
        <p:spPr>
          <a:xfrm>
            <a:off x="6930000" y="1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" name=""/>
          <p:cNvSpPr/>
          <p:nvPr/>
        </p:nvSpPr>
        <p:spPr>
          <a:xfrm>
            <a:off x="6228000" y="1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" name=""/>
          <p:cNvSpPr/>
          <p:nvPr/>
        </p:nvSpPr>
        <p:spPr>
          <a:xfrm>
            <a:off x="7632000" y="1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" name=""/>
          <p:cNvSpPr/>
          <p:nvPr/>
        </p:nvSpPr>
        <p:spPr>
          <a:xfrm>
            <a:off x="7308000" y="55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" name=""/>
          <p:cNvSpPr/>
          <p:nvPr/>
        </p:nvSpPr>
        <p:spPr>
          <a:xfrm>
            <a:off x="8334000" y="1908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de59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" name=""/>
          <p:cNvSpPr/>
          <p:nvPr/>
        </p:nvSpPr>
        <p:spPr>
          <a:xfrm>
            <a:off x="8010000" y="55908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" name=""/>
          <p:cNvSpPr/>
          <p:nvPr/>
        </p:nvSpPr>
        <p:spPr>
          <a:xfrm>
            <a:off x="9414000" y="55908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" name=""/>
          <p:cNvSpPr/>
          <p:nvPr/>
        </p:nvSpPr>
        <p:spPr>
          <a:xfrm>
            <a:off x="8712000" y="55908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" name=""/>
          <p:cNvSpPr/>
          <p:nvPr/>
        </p:nvSpPr>
        <p:spPr>
          <a:xfrm>
            <a:off x="9738000" y="1908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" name=""/>
          <p:cNvSpPr/>
          <p:nvPr/>
        </p:nvSpPr>
        <p:spPr>
          <a:xfrm>
            <a:off x="9036000" y="1908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" name=""/>
          <p:cNvSpPr/>
          <p:nvPr/>
        </p:nvSpPr>
        <p:spPr>
          <a:xfrm>
            <a:off x="288000" y="5587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de59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0" name=""/>
          <p:cNvGrpSpPr/>
          <p:nvPr/>
        </p:nvGrpSpPr>
        <p:grpSpPr>
          <a:xfrm>
            <a:off x="-360000" y="4895640"/>
            <a:ext cx="10854000" cy="1260360"/>
            <a:chOff x="-360000" y="4895640"/>
            <a:chExt cx="10854000" cy="1260360"/>
          </a:xfrm>
        </p:grpSpPr>
        <p:sp>
          <p:nvSpPr>
            <p:cNvPr id="31" name=""/>
            <p:cNvSpPr/>
            <p:nvPr/>
          </p:nvSpPr>
          <p:spPr>
            <a:xfrm flipH="1">
              <a:off x="9432000" y="491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" name=""/>
            <p:cNvSpPr/>
            <p:nvPr/>
          </p:nvSpPr>
          <p:spPr>
            <a:xfrm flipH="1">
              <a:off x="9792000" y="545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" name=""/>
            <p:cNvSpPr/>
            <p:nvPr/>
          </p:nvSpPr>
          <p:spPr>
            <a:xfrm flipH="1">
              <a:off x="8028000" y="491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" name=""/>
            <p:cNvSpPr/>
            <p:nvPr/>
          </p:nvSpPr>
          <p:spPr>
            <a:xfrm flipH="1">
              <a:off x="8730000" y="491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de59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" name=""/>
            <p:cNvSpPr/>
            <p:nvPr/>
          </p:nvSpPr>
          <p:spPr>
            <a:xfrm flipH="1">
              <a:off x="8388000" y="545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" name=""/>
            <p:cNvSpPr/>
            <p:nvPr/>
          </p:nvSpPr>
          <p:spPr>
            <a:xfrm flipH="1">
              <a:off x="6984000" y="545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" name=""/>
            <p:cNvSpPr/>
            <p:nvPr/>
          </p:nvSpPr>
          <p:spPr>
            <a:xfrm flipH="1">
              <a:off x="7686000" y="545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" name=""/>
            <p:cNvSpPr/>
            <p:nvPr/>
          </p:nvSpPr>
          <p:spPr>
            <a:xfrm flipH="1">
              <a:off x="6624000" y="491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" name=""/>
            <p:cNvSpPr/>
            <p:nvPr/>
          </p:nvSpPr>
          <p:spPr>
            <a:xfrm flipH="1">
              <a:off x="7326000" y="4895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" name=""/>
            <p:cNvSpPr/>
            <p:nvPr/>
          </p:nvSpPr>
          <p:spPr>
            <a:xfrm flipH="1">
              <a:off x="5922000" y="491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" name=""/>
            <p:cNvSpPr/>
            <p:nvPr/>
          </p:nvSpPr>
          <p:spPr>
            <a:xfrm flipH="1">
              <a:off x="6282000" y="545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" name=""/>
            <p:cNvSpPr/>
            <p:nvPr/>
          </p:nvSpPr>
          <p:spPr>
            <a:xfrm flipH="1">
              <a:off x="5238000" y="491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" name=""/>
            <p:cNvSpPr/>
            <p:nvPr/>
          </p:nvSpPr>
          <p:spPr>
            <a:xfrm flipH="1">
              <a:off x="4878000" y="545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" name=""/>
            <p:cNvSpPr/>
            <p:nvPr/>
          </p:nvSpPr>
          <p:spPr>
            <a:xfrm flipH="1">
              <a:off x="5580000" y="545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" name=""/>
            <p:cNvSpPr/>
            <p:nvPr/>
          </p:nvSpPr>
          <p:spPr>
            <a:xfrm flipH="1">
              <a:off x="3852000" y="491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" name=""/>
            <p:cNvSpPr/>
            <p:nvPr/>
          </p:nvSpPr>
          <p:spPr>
            <a:xfrm flipH="1">
              <a:off x="4536000" y="491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" name=""/>
            <p:cNvSpPr/>
            <p:nvPr/>
          </p:nvSpPr>
          <p:spPr>
            <a:xfrm flipH="1">
              <a:off x="4176000" y="545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" name=""/>
            <p:cNvSpPr/>
            <p:nvPr/>
          </p:nvSpPr>
          <p:spPr>
            <a:xfrm flipH="1">
              <a:off x="2772000" y="545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" name=""/>
            <p:cNvSpPr/>
            <p:nvPr/>
          </p:nvSpPr>
          <p:spPr>
            <a:xfrm flipH="1">
              <a:off x="3474000" y="545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" name=""/>
            <p:cNvSpPr/>
            <p:nvPr/>
          </p:nvSpPr>
          <p:spPr>
            <a:xfrm flipH="1">
              <a:off x="2448000" y="491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" name=""/>
            <p:cNvSpPr/>
            <p:nvPr/>
          </p:nvSpPr>
          <p:spPr>
            <a:xfrm flipH="1">
              <a:off x="3150000" y="491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" name=""/>
            <p:cNvSpPr/>
            <p:nvPr/>
          </p:nvSpPr>
          <p:spPr>
            <a:xfrm flipH="1">
              <a:off x="1746000" y="491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" name=""/>
            <p:cNvSpPr/>
            <p:nvPr/>
          </p:nvSpPr>
          <p:spPr>
            <a:xfrm flipH="1">
              <a:off x="2070000" y="545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" name=""/>
            <p:cNvSpPr/>
            <p:nvPr/>
          </p:nvSpPr>
          <p:spPr>
            <a:xfrm flipH="1">
              <a:off x="1044000" y="491400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" name=""/>
            <p:cNvSpPr/>
            <p:nvPr/>
          </p:nvSpPr>
          <p:spPr>
            <a:xfrm flipH="1">
              <a:off x="1368000" y="545400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" name=""/>
            <p:cNvSpPr/>
            <p:nvPr/>
          </p:nvSpPr>
          <p:spPr>
            <a:xfrm flipH="1">
              <a:off x="-36000" y="545400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" name=""/>
            <p:cNvSpPr/>
            <p:nvPr/>
          </p:nvSpPr>
          <p:spPr>
            <a:xfrm flipH="1">
              <a:off x="666000" y="545400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" name=""/>
            <p:cNvSpPr/>
            <p:nvPr/>
          </p:nvSpPr>
          <p:spPr>
            <a:xfrm flipH="1">
              <a:off x="-360000" y="491400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" name=""/>
            <p:cNvSpPr/>
            <p:nvPr/>
          </p:nvSpPr>
          <p:spPr>
            <a:xfrm flipH="1">
              <a:off x="342000" y="491400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de59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" name=""/>
            <p:cNvSpPr/>
            <p:nvPr/>
          </p:nvSpPr>
          <p:spPr>
            <a:xfrm flipH="1">
              <a:off x="9090000" y="5453640"/>
              <a:ext cx="702000" cy="702000"/>
            </a:xfrm>
            <a:custGeom>
              <a:avLst/>
              <a:gdLst/>
              <a:ahLst/>
              <a:rect b="b" l="l" r="r" t="t"/>
              <a:pathLst>
                <a:path h="1310630" w="1506471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solidFill>
              <a:srgbClr val="fff5ce"/>
            </a:solidFill>
            <a:ln cap="rnd" w="36000">
              <a:solidFill>
                <a:srgbClr val="ffde5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080000" y="360000"/>
            <a:ext cx="7740000" cy="1440000"/>
          </a:xfrm>
          <a:prstGeom prst="rect">
            <a:avLst/>
          </a:prstGeom>
          <a:noFill/>
          <a:ln w="0">
            <a:noFill/>
          </a:ln>
        </p:spPr>
        <p:txBody>
          <a:bodyPr anchor="ctr" bIns="0" lIns="0" rIns="0" tIns="0">
            <a:noAutofit/>
          </a:bodyPr>
          <a:p>
            <a:pPr algn="ctr">
              <a:buNone/>
            </a:pPr>
            <a:r>
              <a:rPr b="0" lang="es-AR" spc="-1" strike="noStrike" sz="3300">
                <a:latin typeface="Arial"/>
              </a:rPr>
              <a:t>Pulse para editar el formato del texto de título</a:t>
            </a:r>
            <a:endParaRPr b="0" lang="es-AR" spc="-1" strike="noStrike" sz="3300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620000"/>
            <a:ext cx="9071640" cy="3420000"/>
          </a:xfrm>
          <a:prstGeom prst="rect">
            <a:avLst/>
          </a:prstGeom>
          <a:noFill/>
          <a:ln w="0">
            <a:noFill/>
          </a:ln>
        </p:spPr>
        <p:txBody>
          <a:bodyPr anchor="t" bIns="0" lIns="0" rIns="0" tIns="0">
            <a:normAutofit/>
          </a:bodyPr>
          <a:p>
            <a:pPr indent="-324000" marL="432000">
              <a:spcAft>
                <a:spcPts val="1060"/>
              </a:spcAft>
              <a:buClr>
                <a:srgbClr val="000000"/>
              </a:buClr>
              <a:buSzPct val="45000"/>
              <a:buFont charset="2" typeface="Wingdings"/>
              <a:buChar char=""/>
            </a:pPr>
            <a:r>
              <a:rPr b="0" lang="es-AR" spc="-1" strike="noStrike" sz="2400">
                <a:latin typeface="Arial"/>
              </a:rPr>
              <a:t>Pulse para editar el formato de texto del esquema</a:t>
            </a:r>
            <a:endParaRPr b="0" lang="es-AR" spc="-1" strike="noStrike" sz="2400">
              <a:latin typeface="Arial"/>
            </a:endParaRPr>
          </a:p>
          <a:p>
            <a:pPr indent="-324000" lvl="1" marL="864000">
              <a:spcAft>
                <a:spcPts val="850"/>
              </a:spcAft>
              <a:buClr>
                <a:srgbClr val="000000"/>
              </a:buClr>
              <a:buSzPct val="75000"/>
              <a:buFont charset="2" typeface="Symbol"/>
              <a:buChar char=""/>
            </a:pPr>
            <a:r>
              <a:rPr b="0" lang="es-AR" spc="-1" strike="noStrike" sz="2100">
                <a:latin typeface="Arial"/>
              </a:rPr>
              <a:t>Segundo nivel del esquema</a:t>
            </a:r>
            <a:endParaRPr b="0" lang="es-AR" spc="-1" strike="noStrike" sz="2100">
              <a:latin typeface="Arial"/>
            </a:endParaRPr>
          </a:p>
          <a:p>
            <a:pPr indent="-288000" lvl="2" marL="1296000">
              <a:spcAft>
                <a:spcPts val="635"/>
              </a:spcAft>
              <a:buClr>
                <a:srgbClr val="000000"/>
              </a:buClr>
              <a:buSzPct val="45000"/>
              <a:buFont charset="2" typeface="Wingdings"/>
              <a:buChar char=""/>
            </a:pPr>
            <a:r>
              <a:rPr b="0" lang="es-AR" spc="-1" strike="noStrike" sz="1800">
                <a:latin typeface="Arial"/>
              </a:rPr>
              <a:t>Tercer nivel del esquema</a:t>
            </a:r>
            <a:endParaRPr b="0" lang="es-AR" spc="-1" strike="noStrike" sz="1800">
              <a:latin typeface="Arial"/>
            </a:endParaRPr>
          </a:p>
          <a:p>
            <a:pPr indent="-216000" lvl="3" marL="1728000">
              <a:spcAft>
                <a:spcPts val="422"/>
              </a:spcAft>
              <a:buClr>
                <a:srgbClr val="000000"/>
              </a:buClr>
              <a:buSzPct val="75000"/>
              <a:buFont charset="2" typeface="Symbol"/>
              <a:buChar char=""/>
            </a:pPr>
            <a:r>
              <a:rPr b="0" lang="es-AR" spc="-1" strike="noStrike" sz="1500">
                <a:latin typeface="Arial"/>
              </a:rPr>
              <a:t>Cuarto nivel del esquema</a:t>
            </a:r>
            <a:endParaRPr b="0" lang="es-AR" spc="-1" strike="noStrike" sz="1500">
              <a:latin typeface="Arial"/>
            </a:endParaRPr>
          </a:p>
          <a:p>
            <a:pPr indent="-216000" lvl="4" marL="2160000">
              <a:spcAft>
                <a:spcPts val="210"/>
              </a:spcAft>
              <a:buClr>
                <a:srgbClr val="000000"/>
              </a:buClr>
              <a:buSzPct val="45000"/>
              <a:buFont charset="2" typeface="Wingdings"/>
              <a:buChar char=""/>
            </a:pPr>
            <a:r>
              <a:rPr b="0" lang="es-AR" spc="-1" strike="noStrike" sz="1500">
                <a:latin typeface="Arial"/>
              </a:rPr>
              <a:t>Quinto nivel del esquema</a:t>
            </a:r>
            <a:endParaRPr b="0" lang="es-AR" spc="-1" strike="noStrike" sz="1500">
              <a:latin typeface="Arial"/>
            </a:endParaRPr>
          </a:p>
          <a:p>
            <a:pPr indent="-216000" lvl="5" marL="2592000">
              <a:spcAft>
                <a:spcPts val="210"/>
              </a:spcAft>
              <a:buClr>
                <a:srgbClr val="000000"/>
              </a:buClr>
              <a:buSzPct val="45000"/>
              <a:buFont charset="2" typeface="Wingdings"/>
              <a:buChar char=""/>
            </a:pPr>
            <a:r>
              <a:rPr b="0" lang="es-AR" spc="-1" strike="noStrike" sz="1500">
                <a:latin typeface="Arial"/>
              </a:rPr>
              <a:t>Sexto nivel del esquema</a:t>
            </a:r>
            <a:endParaRPr b="0" lang="es-AR" spc="-1" strike="noStrike" sz="1500">
              <a:latin typeface="Arial"/>
            </a:endParaRPr>
          </a:p>
          <a:p>
            <a:pPr indent="-216000" lvl="6" marL="3024000">
              <a:spcAft>
                <a:spcPts val="210"/>
              </a:spcAft>
              <a:buClr>
                <a:srgbClr val="000000"/>
              </a:buClr>
              <a:buSzPct val="45000"/>
              <a:buFont charset="2" typeface="Wingdings"/>
              <a:buChar char=""/>
            </a:pPr>
            <a:r>
              <a:rPr b="0" lang="es-AR" spc="-1" strike="noStrike" sz="1500">
                <a:latin typeface="Arial"/>
              </a:rPr>
              <a:t>Séptimo nivel del esquema</a:t>
            </a:r>
            <a:endParaRPr b="0" lang="es-AR" spc="-1" strike="noStrike" sz="1500">
              <a:latin typeface="Arial"/>
            </a:endParaRPr>
          </a:p>
        </p:txBody>
      </p:sp>
      <p:sp>
        <p:nvSpPr>
          <p:cNvPr id="63" name=""/>
          <p:cNvSpPr/>
          <p:nvPr/>
        </p:nvSpPr>
        <p:spPr>
          <a:xfrm>
            <a:off x="-414000" y="-5209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" name=""/>
          <p:cNvSpPr/>
          <p:nvPr/>
        </p:nvSpPr>
        <p:spPr>
          <a:xfrm>
            <a:off x="990000" y="-5209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" name=""/>
          <p:cNvSpPr/>
          <p:nvPr/>
        </p:nvSpPr>
        <p:spPr>
          <a:xfrm>
            <a:off x="2394000" y="-5209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" name=""/>
          <p:cNvSpPr/>
          <p:nvPr/>
        </p:nvSpPr>
        <p:spPr>
          <a:xfrm>
            <a:off x="1692000" y="-5209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" name=""/>
          <p:cNvSpPr/>
          <p:nvPr/>
        </p:nvSpPr>
        <p:spPr>
          <a:xfrm>
            <a:off x="3096000" y="-5209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"/>
          <p:cNvSpPr/>
          <p:nvPr/>
        </p:nvSpPr>
        <p:spPr>
          <a:xfrm>
            <a:off x="4500000" y="-5209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"/>
          <p:cNvSpPr/>
          <p:nvPr/>
        </p:nvSpPr>
        <p:spPr>
          <a:xfrm>
            <a:off x="3798000" y="-5209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" name=""/>
          <p:cNvSpPr/>
          <p:nvPr/>
        </p:nvSpPr>
        <p:spPr>
          <a:xfrm>
            <a:off x="5202000" y="-5209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" name=""/>
          <p:cNvSpPr/>
          <p:nvPr/>
        </p:nvSpPr>
        <p:spPr>
          <a:xfrm>
            <a:off x="6606000" y="-5209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" name=""/>
          <p:cNvSpPr/>
          <p:nvPr/>
        </p:nvSpPr>
        <p:spPr>
          <a:xfrm>
            <a:off x="5904000" y="-5209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"/>
          <p:cNvSpPr/>
          <p:nvPr/>
        </p:nvSpPr>
        <p:spPr>
          <a:xfrm>
            <a:off x="7308000" y="-5209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"/>
          <p:cNvSpPr/>
          <p:nvPr/>
        </p:nvSpPr>
        <p:spPr>
          <a:xfrm>
            <a:off x="8010000" y="-52056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" name=""/>
          <p:cNvSpPr/>
          <p:nvPr/>
        </p:nvSpPr>
        <p:spPr>
          <a:xfrm>
            <a:off x="9414000" y="-52056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"/>
          <p:cNvSpPr/>
          <p:nvPr/>
        </p:nvSpPr>
        <p:spPr>
          <a:xfrm>
            <a:off x="8712000" y="-52056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" name=""/>
          <p:cNvSpPr/>
          <p:nvPr/>
        </p:nvSpPr>
        <p:spPr>
          <a:xfrm>
            <a:off x="288000" y="-520920"/>
            <a:ext cx="702000" cy="702000"/>
          </a:xfrm>
          <a:custGeom>
            <a:avLst/>
            <a:gdLst/>
            <a:ahLst/>
            <a:rect b="b" l="l" r="r" t="t"/>
            <a:pathLst>
              <a:path h="1310630" w="1506471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solidFill>
            <a:srgbClr val="fff5ce"/>
          </a:solidFill>
          <a:ln w="36000">
            <a:solidFill>
              <a:srgbClr val="ffde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descr="" id="78" name=""/>
          <p:cNvPicPr/>
          <p:nvPr/>
        </p:nvPicPr>
        <p:blipFill>
          <a:blip r:embed="rId2"/>
          <a:stretch/>
        </p:blipFill>
        <p:spPr>
          <a:xfrm>
            <a:off x="180000" y="5108400"/>
            <a:ext cx="9821160" cy="561600"/>
          </a:xfrm>
          <a:prstGeom prst="rect">
            <a:avLst/>
          </a:prstGeom>
          <a:ln w="18000">
            <a:noFill/>
          </a:ln>
        </p:spPr>
      </p:pic>
      <p:pic>
        <p:nvPicPr>
          <p:cNvPr descr="" id="79" name=""/>
          <p:cNvPicPr/>
          <p:nvPr/>
        </p:nvPicPr>
        <p:blipFill>
          <a:blip r:embed="rId3"/>
          <a:stretch/>
        </p:blipFill>
        <p:spPr>
          <a:xfrm rot="28800">
            <a:off x="-157320" y="187200"/>
            <a:ext cx="1502640" cy="1127520"/>
          </a:xfrm>
          <a:prstGeom prst="rect">
            <a:avLst/>
          </a:prstGeom>
          <a:ln w="18000">
            <a:noFill/>
          </a:ln>
        </p:spPr>
      </p:pic>
      <p:pic>
        <p:nvPicPr>
          <p:cNvPr descr="" id="80" name=""/>
          <p:cNvPicPr/>
          <p:nvPr/>
        </p:nvPicPr>
        <p:blipFill>
          <a:blip r:embed="rId4"/>
          <a:stretch/>
        </p:blipFill>
        <p:spPr>
          <a:xfrm>
            <a:off x="8640000" y="181440"/>
            <a:ext cx="954000" cy="954000"/>
          </a:xfrm>
          <a:prstGeom prst="rect">
            <a:avLst/>
          </a:prstGeom>
          <a:ln w="18000">
            <a:noFill/>
          </a:ln>
        </p:spPr>
      </p:pic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50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/>
      <p:sp>
        <p:nvSpPr>
          <p:cNvPr id="284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/>
          <a:lstStyle/>
          <a:p>
            <a:pPr lvl="0" indent="0" marL="0">
              <a:buNone/>
            </a:pPr>
            <a:r>
              <a:rPr/>
              <a:t>Generación de Segmentos Geográficos para el Censo 2022 en áreas urbanas y suburbanas”</a:t>
            </a:r>
            <a:br/>
            <a:br/>
            <a:r>
              <a:rPr/>
              <a:t>Hernán Alperin, Verónica Heredia, Manuel Retamozo</a:t>
            </a:r>
          </a:p>
        </p:txBody>
      </p:sp>
      <p:sp>
        <p:nvSpPr>
          <p:cNvPr id="6" name="PlaceHolder 5"/>
          <p:cNvSpPr>
            <a:spLocks noGrp="1"/>
          </p:cNvSpPr>
          <p:nvPr>
            <p:ph idx="7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June, 2022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Optimización global</a:t>
            </a:r>
          </a:p>
        </p:txBody>
      </p:sp>
      <p:pic>
        <p:nvPicPr>
          <p:cNvPr descr="fig:  imagenes/optimizacion_globa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12700"/>
            <a:ext cx="304800" cy="19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47700" y="203200"/>
            <a:ext cx="6985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Espacio de soluciones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Generación de segmentaciones vecinas</a:t>
            </a:r>
          </a:p>
        </p:txBody>
      </p:sp>
      <p:pic>
        <p:nvPicPr>
          <p:cNvPr descr="fig:  imagenes/extrae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12700"/>
            <a:ext cx="317500" cy="19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47700" y="203200"/>
            <a:ext cx="6985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Extraer componente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imagenes/transferi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63600" y="12700"/>
            <a:ext cx="279400" cy="19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47700" y="203200"/>
            <a:ext cx="6985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Transferir componente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  imagenes/fusiona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38200" y="12700"/>
            <a:ext cx="330200" cy="19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47700" y="203200"/>
            <a:ext cx="6985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Fusionar componente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Numeración de los segmentos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Cada segmento del radio urbano se identifica con un número de dos dígitos, de 01 en más, dentro del radio.</a:t>
            </a:r>
          </a:p>
          <a:p>
            <a:pPr lvl="0"/>
            <a:r>
              <a:rPr/>
              <a:t>En el área urbana del radio mixto los segmentos se numeran del 60 en más excluyendo al 90.</a:t>
            </a:r>
          </a:p>
          <a:p>
            <a:pPr lvl="0"/>
            <a:r>
              <a:rPr/>
              <a:t>El segmento 90 contiene las viviendas colectivas del radio.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Descripción del problema.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Armar el recorrido de 650.000 censistas para que visiten todas las viviendas del territorio siguiendo las reglas definidas en el MANUAL del SEGMENTADOR.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 problema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 indent="0" marL="0">
                  <a:buNone/>
                </a:pPr>
                <a:r>
                  <a:rPr/>
                  <a:t>Un problema de optimización, matemáticamente se formula como: Minimizar </a:t>
                </a:r>
                <a14:m>
                  <m:oMath xmlns:m="http://schemas.openxmlformats.org/officeDocument/2006/math">
                    <m:r>
                      <m:t>f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x</m:t>
                        </m:r>
                      </m:e>
                    </m:d>
                  </m:oMath>
                </a14:m>
                <a:r>
                  <a:rPr/>
                  <a:t> sujeto a: </a:t>
                </a:r>
                <a14:m>
                  <m:oMath xmlns:m="http://schemas.openxmlformats.org/officeDocument/2006/math">
                    <m:r>
                      <m:t>x</m:t>
                    </m:r>
                    <m:r>
                      <m:rPr>
                        <m:sty m:val="p"/>
                      </m:rPr>
                      <m:t>∈</m:t>
                    </m:r>
                    <m:r>
                      <m:t>S</m:t>
                    </m:r>
                  </m:oMath>
                </a14:m>
                <a:r>
                  <a:rPr/>
                  <a:t>, donde </a:t>
                </a:r>
                <a14:m>
                  <m:oMath xmlns:m="http://schemas.openxmlformats.org/officeDocument/2006/math">
                    <m:r>
                      <m:t>S</m:t>
                    </m:r>
                  </m:oMath>
                </a14:m>
                <a:r>
                  <a:rPr/>
                  <a:t> es el conjunto de los valores entre los que podemos buscar la solución, lo que se llama conjunto de soluciones factibles.</a:t>
                </a:r>
              </a:p>
              <a:p>
                <a:pPr lvl="0" indent="0" marL="0">
                  <a:buNone/>
                </a:pPr>
                <a:r>
                  <a:rPr/>
                  <a:t>En este caso, </a:t>
                </a:r>
                <a14:m>
                  <m:oMath xmlns:m="http://schemas.openxmlformats.org/officeDocument/2006/math">
                    <m:r>
                      <m:t>S</m:t>
                    </m:r>
                  </m:oMath>
                </a14:m>
                <a:r>
                  <a:rPr/>
                  <a:t> es el conjunto de todas las segmentaciones posibles, </a:t>
                </a:r>
                <a14:m>
                  <m:oMath xmlns:m="http://schemas.openxmlformats.org/officeDocument/2006/math">
                    <m:r>
                      <m:t>x</m:t>
                    </m:r>
                  </m:oMath>
                </a14:m>
                <a:r>
                  <a:rPr/>
                  <a:t> es una segmentación y </a:t>
                </a:r>
                <a14:m>
                  <m:oMath xmlns:m="http://schemas.openxmlformats.org/officeDocument/2006/math">
                    <m:r>
                      <m:t>f</m:t>
                    </m:r>
                    <m:d>
                      <m:dPr>
                        <m:begChr m:val="("/>
                        <m:endChr m:val=")"/>
                        <m:sepChr m:val=""/>
                        <m:grow/>
                      </m:dPr>
                      <m:e>
                        <m:r>
                          <m:t>x</m:t>
                        </m:r>
                      </m:e>
                    </m:d>
                  </m:oMath>
                </a14:m>
                <a:r>
                  <a:rPr/>
                  <a:t> es el costo de dicha segmentación.</a:t>
                </a:r>
              </a:p>
            </p:txBody>
          </p:sp>
        </mc:Choice>
      </mc:AlternateContent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Función objetivo con costo que incluye penalidad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Cantidad de viviendas por segmento</a:t>
            </a:r>
          </a:p>
          <a:p>
            <a:pPr lvl="0"/>
            <a:r>
              <a:rPr/>
              <a:t>Cantidad de manzanas por segmento</a:t>
            </a:r>
          </a:p>
          <a:p>
            <a:pPr lvl="0"/>
            <a:r>
              <a:rPr/>
              <a:t>Tipos de ejes que se cruzan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Espacio factible definido por vecindario de segmentación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Optimización Discreta</a:t>
            </a:r>
          </a:p>
        </p:txBody>
      </p:sp>
      <p:pic>
        <p:nvPicPr>
          <p:cNvPr descr="imagenes/optimizacion_discret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35000" y="1625600"/>
            <a:ext cx="36703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idx="3" sz="quarter" type="body"/>
          </p:nvPr>
        </p:nvSpPr>
        <p:spPr/>
        <p:txBody>
          <a:bodyPr/>
          <a:lstStyle/>
          <a:p>
            <a:pPr lvl="0"/>
            <a:r>
              <a:rPr/>
              <a:t>Vecinos se calculan con operaciones elementales</a:t>
            </a:r>
          </a:p>
          <a:p>
            <a:pPr lvl="0">
              <a:buAutoNum type="arabicPeriod"/>
            </a:pPr>
            <a:r>
              <a:rPr/>
              <a:t>Extraer componente (manzana o lado) de segmento</a:t>
            </a:r>
          </a:p>
          <a:p>
            <a:pPr lvl="0">
              <a:buAutoNum type="arabicPeriod"/>
            </a:pPr>
            <a:r>
              <a:rPr/>
              <a:t>Transferir componente de un segmento a otro</a:t>
            </a:r>
          </a:p>
          <a:p>
            <a:pPr lvl="0">
              <a:buAutoNum type="arabicPeriod"/>
            </a:pPr>
            <a:r>
              <a:rPr/>
              <a:t>Fusionar 2 segmentos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Algoritmo para radios esparcidos (lados completos)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AutoNum type="arabicPeriod"/>
            </a:pPr>
            <a:r>
              <a:rPr/>
              <a:t>Tomar una segmentación inicial y hacer que sea la actual</a:t>
            </a:r>
          </a:p>
          <a:p>
            <a:pPr lvl="0">
              <a:buAutoNum type="arabicPeriod"/>
            </a:pPr>
            <a:r>
              <a:rPr/>
              <a:t>Calcular todas las segmentaciones vecinas a la actual y elejir una de costo mínimo</a:t>
            </a:r>
          </a:p>
          <a:p>
            <a:pPr lvl="0">
              <a:buAutoNum type="arabicPeriod"/>
            </a:pPr>
            <a:r>
              <a:rPr/>
              <a:t>Si su costo es menor que el costo de la segmentación actual, hacer ésta la nueva segmentación actual e iterar</a:t>
            </a:r>
          </a:p>
          <a:p>
            <a:pPr lvl="0">
              <a:buAutoNum type="arabicPeriod"/>
            </a:pPr>
            <a:r>
              <a:rPr/>
              <a:t>Si no, la segmentación actual es un mínimo local, terminar.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Introducción al problema.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¿Que es la segmentación?</a:t>
            </a:r>
          </a:p>
          <a:p>
            <a:pPr lvl="0" indent="0" marL="0">
              <a:buNone/>
            </a:pPr>
            <a:r>
              <a:rPr/>
              <a:t>Son las tareas que permiten subdividir el radio censal en segmentos.</a:t>
            </a:r>
          </a:p>
          <a:p>
            <a:pPr lvl="0" indent="0" marL="0">
              <a:buNone/>
            </a:pPr>
            <a:r>
              <a:rPr/>
              <a:t>Para asegurar que todas las viviendas sean censadas, hay que determinar qué área y qué viviendas le corresponden a cada censista.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Algoritmo para radios densos (manzanas independientes)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>
                  <a:buAutoNum type="arabicPeriod"/>
                </a:pPr>
                <a:r>
                  <a:rPr/>
                  <a:t>En cada manzana encontrar el número entero </a:t>
                </a:r>
                <a14:m>
                  <m:oMath xmlns:m="http://schemas.openxmlformats.org/officeDocument/2006/math">
                    <m:sSub>
                      <m:e>
                        <m:r>
                          <m:t>d</m:t>
                        </m:r>
                      </m:e>
                      <m:sub>
                        <m:r>
                          <m:t>m</m:t>
                        </m:r>
                      </m:sub>
                    </m:sSub>
                  </m:oMath>
                </a14:m>
                <a:r>
                  <a:rPr/>
                  <a:t> más cercano a cantidad de viviendas de la manzana dividido por la cantidad de viviendas deseada</a:t>
                </a:r>
              </a:p>
              <a:p>
                <a:pPr lvl="0">
                  <a:buAutoNum type="arabicPeriod"/>
                </a:pPr>
                <a:r>
                  <a:rPr/>
                  <a:t>Hacer ese, el número de segmentos en la manzana </a:t>
                </a:r>
                <a14:m>
                  <m:oMath xmlns:m="http://schemas.openxmlformats.org/officeDocument/2006/math">
                    <m:r>
                      <m:t>m</m:t>
                    </m:r>
                  </m:oMath>
                </a14:m>
              </a:p>
              <a:p>
                <a:pPr lvl="0">
                  <a:buAutoNum type="arabicPeriod"/>
                </a:pPr>
                <a:r>
                  <a:rPr/>
                  <a:t>Calcular la cantidad de viviendas por segmento en la manzana </a:t>
                </a:r>
                <a14:m>
                  <m:oMath xmlns:m="http://schemas.openxmlformats.org/officeDocument/2006/math">
                    <m:r>
                      <m:t>m</m:t>
                    </m:r>
                  </m:oMath>
                </a14:m>
                <a:r>
                  <a:rPr/>
                  <a:t>, </a:t>
                </a:r>
                <a14:m>
                  <m:oMath xmlns:m="http://schemas.openxmlformats.org/officeDocument/2006/math">
                    <m:sSub>
                      <m:e>
                        <m:r>
                          <m:t>s</m:t>
                        </m:r>
                      </m:e>
                      <m:sub>
                        <m:r>
                          <m:t>m</m:t>
                        </m:r>
                      </m:sub>
                    </m:sSub>
                    <m:r>
                      <m:rPr>
                        <m:sty m:val="p"/>
                      </m:rPr>
                      <m:t>=</m:t>
                    </m:r>
                    <m:sSub>
                      <m:e>
                        <m:r>
                          <m:t>v</m:t>
                        </m:r>
                      </m:e>
                      <m:sub>
                        <m:r>
                          <m:t>m</m:t>
                        </m:r>
                      </m:sub>
                    </m:sSub>
                    <m:r>
                      <m:rPr>
                        <m:sty m:val="p"/>
                      </m:rPr>
                      <m:t>/</m:t>
                    </m:r>
                    <m:sSub>
                      <m:e>
                        <m:r>
                          <m:t>d</m:t>
                        </m:r>
                      </m:e>
                      <m:sub>
                        <m:r>
                          <m:t>m</m:t>
                        </m:r>
                      </m:sub>
                    </m:sSub>
                  </m:oMath>
                </a14:m>
              </a:p>
              <a:p>
                <a:pPr lvl="0">
                  <a:buAutoNum type="arabicPeriod"/>
                </a:pPr>
                <a:r>
                  <a:rPr/>
                  <a:t>Segmentar el listado de la manzana </a:t>
                </a:r>
                <a14:m>
                  <m:oMath xmlns:m="http://schemas.openxmlformats.org/officeDocument/2006/math">
                    <m:r>
                      <m:t>m</m:t>
                    </m:r>
                  </m:oMath>
                </a14:m>
                <a:r>
                  <a:rPr/>
                  <a:t> cortando a pisos enteros, avanzando con segmentos de cantidad de viviendas lo más cercano a </a:t>
                </a:r>
                <a14:m>
                  <m:oMath xmlns:m="http://schemas.openxmlformats.org/officeDocument/2006/math">
                    <m:sSub>
                      <m:e>
                        <m:r>
                          <m:t>s</m:t>
                        </m:r>
                      </m:e>
                      <m:sub>
                        <m:r>
                          <m:t>m</m:t>
                        </m:r>
                      </m:sub>
                    </m:sSub>
                  </m:oMath>
                </a14:m>
                <a:r>
                  <a:rPr/>
                  <a:t> posible</a:t>
                </a:r>
              </a:p>
            </p:txBody>
          </p:sp>
        </mc:Choice>
      </mc:AlternateContent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Algoritmo para radios combinados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AutoNum type="arabicPeriod"/>
            </a:pPr>
            <a:r>
              <a:rPr/>
              <a:t>Aplicar el algoritmo para radios esparcidos (lados completos)</a:t>
            </a:r>
          </a:p>
          <a:p>
            <a:pPr lvl="0">
              <a:buAutoNum type="arabicPeriod"/>
            </a:pPr>
            <a:r>
              <a:rPr/>
              <a:t>Para todos los segmentos que superen un valor umbral de viviendas aplicar algoritmo de (listado) manzana independiente</a:t>
            </a:r>
          </a:p>
          <a:p>
            <a:pPr lvl="0">
              <a:buAutoNum type="arabicPeriod"/>
            </a:pPr>
            <a:r>
              <a:rPr/>
              <a:t>Juntar segmentos con cero o pocas viviendas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Carga de datos y procesamiento de datos.</a:t>
            </a:r>
          </a:p>
        </p:txBody>
      </p:sp>
      <p:pic>
        <p:nvPicPr>
          <p:cNvPr descr="fig:  imagenes/DT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1700" y="12700"/>
            <a:ext cx="177800" cy="19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47700" y="203200"/>
            <a:ext cx="6985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DTL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647700" y="12700"/>
          <a:ext cx="698500" cy="698500"/>
        </p:xfrm>
        <a:graphic>
          <a:graphicData uri="http://schemas.openxmlformats.org/drawingml/2006/table">
            <a:tbl>
              <a:tblPr firstRow="0" bandRow="1">
                <a:tableStyleId>{5C22544A-7EE6-4342-B048-85BDC9FD1C3A}</a:tableStyleId>
              </a:tblPr>
              <a:tblGrid>
                <a:gridCol w="698500"/>
              </a:tblGrid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# Software utilizado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L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Segmentación.</a:t>
            </a:r>
          </a:p>
        </p:txBody>
      </p:sp>
      <p:pic>
        <p:nvPicPr>
          <p:cNvPr descr="fig:  imagenes/SP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14400" y="12700"/>
            <a:ext cx="165100" cy="19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47700" y="203200"/>
            <a:ext cx="6985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Parámetros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Generación de resumenes.</a:t>
            </a:r>
          </a:p>
        </p:txBody>
      </p:sp>
      <p:pic>
        <p:nvPicPr>
          <p:cNvPr descr="fig:  imagenes/R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87400" y="12700"/>
            <a:ext cx="406400" cy="19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47700" y="203200"/>
            <a:ext cx="6985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Resumen R3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647700" y="12700"/>
          <a:ext cx="698500" cy="698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500"/>
              </a:tblGrid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# Radios Urbanos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# Radios Suburbanos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</a:p>
                  </a:txBody>
                </a:tc>
              </a:tr>
            </a:tbl>
          </a:graphicData>
        </a:graphic>
      </p:graphicFrame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Estructura de Base de Datos</a:t>
            </a:r>
          </a:p>
        </p:txBody>
      </p:sp>
      <p:pic>
        <p:nvPicPr>
          <p:cNvPr descr="imagenes/BD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47700" y="165100"/>
            <a:ext cx="698500" cy="381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Salidas Gráficas.</a:t>
            </a:r>
          </a:p>
        </p:txBody>
      </p:sp>
      <p:pic>
        <p:nvPicPr>
          <p:cNvPr descr="imagenes/plugi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47700" y="190500"/>
            <a:ext cx="698500" cy="355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647700" y="12700"/>
          <a:ext cx="698500" cy="698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500"/>
              </a:tblGrid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# Mapas de Fracción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  <a:r>
                        <a:rPr/>
                        <a:t># Mapas de Radio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 algn="l">
                        <a:buNone/>
                      </a:pPr>
                    </a:p>
                  </a:txBody>
                </a:tc>
              </a:tr>
            </a:tbl>
          </a:graphicData>
        </a:graphic>
      </p:graphicFrame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Tareas: Generar mapas, recorridos, planillas.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16 millones de domicilios.</a:t>
            </a:r>
          </a:p>
          <a:p>
            <a:pPr lvl="0"/>
            <a:r>
              <a:rPr/>
              <a:t>Carga promedio en zona urbana: entre 30 y 36 viviendas (según la provincia)</a:t>
            </a:r>
          </a:p>
          <a:p>
            <a:pPr lvl="0"/>
            <a:r>
              <a:rPr/>
              <a:t>Carga promedio en asentamientos: 18 viviendas.</a:t>
            </a:r>
          </a:p>
          <a:p>
            <a:pPr lvl="0"/>
            <a:r>
              <a:rPr/>
              <a:t>Carga promedio en zona suburbana: 12 a 15 viviendas.</a:t>
            </a:r>
          </a:p>
          <a:p>
            <a:pPr lvl="0"/>
            <a:r>
              <a:rPr/>
              <a:t>De 8 a 12 hs. de trabajo.</a:t>
            </a:r>
          </a:p>
          <a:p>
            <a:pPr lvl="0"/>
            <a:r>
              <a:rPr/>
              <a:t>Aprox. 650 mil censistas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Mapas de Segmento</a:t>
            </a:r>
          </a:p>
        </p:txBody>
      </p:sp>
      <p:pic>
        <p:nvPicPr>
          <p:cNvPr descr="imagenes/M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47700" y="165100"/>
            <a:ext cx="698500" cy="393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Optmización de recursos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Se redujo el tiempo de armado e impresión de mapas</a:t>
            </a:r>
          </a:p>
          <a:p>
            <a:pPr lvl="0"/>
            <a:r>
              <a:rPr/>
              <a:t>Se utilizó el complemento atlas para automatizar el armado de los mapas para censistas, jefes de radio, fracción, departamento y la planilla R3 de recorrido del censista</a:t>
            </a:r>
          </a:p>
          <a:p>
            <a:pPr lvl="0"/>
            <a:r>
              <a:rPr/>
              <a:t>Se informatizó y masificó la distribución de planos utilizando formato digital (.pdf .png)</a:t>
            </a:r>
          </a:p>
          <a:p>
            <a:pPr lvl="0"/>
            <a:r>
              <a:rPr/>
              <a:t>Se fomentó el uso de herramientas de software libre, QGIS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Espacio de trabajo QGIS</a:t>
            </a:r>
          </a:p>
        </p:txBody>
      </p:sp>
      <p:pic>
        <p:nvPicPr>
          <p:cNvPr descr="fig:  imagenes/SG_fraccion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87400" y="12700"/>
            <a:ext cx="406400" cy="19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47700" y="203200"/>
            <a:ext cx="6985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Mapa Fracción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Conclusiones.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Pudimos resolver un problema complicado con algoritmos sencillos</a:t>
            </a:r>
          </a:p>
          <a:p>
            <a:pPr lvl="0"/>
            <a:r>
              <a:rPr/>
              <a:t>Creamos una interface para la carga de datos y procesamiento de la segmentación</a:t>
            </a:r>
          </a:p>
          <a:p>
            <a:pPr lvl="0"/>
            <a:r>
              <a:rPr/>
              <a:t>Creamos un plugin para la automatización de salidas gráficas y recorridos</a:t>
            </a:r>
          </a:p>
          <a:p>
            <a:pPr lvl="0"/>
            <a:r>
              <a:rPr/>
              <a:t>Optimizamos tiempo y recursos para el armado de material de campo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Tipos de Radios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Urbano:</a:t>
            </a:r>
          </a:p>
          <a:p>
            <a:pPr lvl="1">
              <a:buNone/>
            </a:pPr>
            <a:r>
              <a:rPr/>
              <a:t>población agrupada únicamente</a:t>
            </a:r>
          </a:p>
          <a:p>
            <a:pPr lvl="0"/>
            <a:r>
              <a:rPr/>
              <a:t>Suburbano:</a:t>
            </a:r>
          </a:p>
          <a:p>
            <a:pPr lvl="1">
              <a:buNone/>
            </a:pPr>
            <a:r>
              <a:rPr/>
              <a:t>población agrupada en pequeños poblados o en bordes amanzanados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Delimitación del segmento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Todo espacio (con o sin viviendas) debe estar asignado a un segmento.</a:t>
            </a:r>
          </a:p>
          <a:p>
            <a:pPr lvl="0"/>
            <a:r>
              <a:rPr/>
              <a:t>Identificar claramente Inicio y Fin de cada segmento.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Facilitar el recorrido del censista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Evitar</a:t>
            </a:r>
          </a:p>
          <a:p>
            <a:pPr lvl="0"/>
            <a:r>
              <a:rPr/>
              <a:t>Recorrido discontinuo</a:t>
            </a:r>
          </a:p>
          <a:p>
            <a:pPr lvl="0"/>
            <a:r>
              <a:rPr/>
              <a:t>Cruce en diagonal</a:t>
            </a:r>
          </a:p>
          <a:p>
            <a:pPr lvl="0"/>
            <a:r>
              <a:rPr/>
              <a:t>“En lo posible” cruce de avenidas, rutas, vías de ferrocarril o cursos de agua.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Segmentos</a:t>
            </a:r>
          </a:p>
        </p:txBody>
      </p:sp>
      <p:pic>
        <p:nvPicPr>
          <p:cNvPr descr="fig:  imagenes/mapa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25500" y="12700"/>
            <a:ext cx="342900" cy="190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47700" y="203200"/>
            <a:ext cx="6985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Mapas de análisis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Tipos de Radios Urbanos o parte Urbana de Radios Mixtos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Según distribución de viviendas dada una carga deseada.</a:t>
            </a:r>
          </a:p>
          <a:p>
            <a:pPr lvl="0"/>
            <a:r>
              <a:rPr/>
              <a:t>Esparcidos: todos los lados con pocas viviendas.</a:t>
            </a:r>
          </a:p>
          <a:p>
            <a:pPr lvl="0"/>
            <a:r>
              <a:rPr/>
              <a:t>Densos: todas las manzanas con muchas viviendas.</a:t>
            </a:r>
          </a:p>
          <a:p>
            <a:pPr lvl="0"/>
            <a:r>
              <a:rPr/>
              <a:t>Combinados: situaciones intermedias, algunas manzanas con pocas viviendas o algunos lados con muchas viviendas.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Elementos disponibles, o agrupación elemental.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Conteos: lados o manzanas completas</a:t>
            </a:r>
          </a:p>
          <a:p>
            <a:pPr lvl="0"/>
            <a:r>
              <a:rPr/>
              <a:t>Listados: direcciones, pisos (no puede haber más de 1 segmento por piso) recorridos o manzanas independientes</a:t>
            </a:r>
          </a:p>
          <a:p>
            <a:pPr lvl="0"/>
            <a:r>
              <a:rPr/>
              <a:t>Varias combinaciones de ambos.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</TotalTime>
  <Application>LibreOffice/7.3.4.2$Linux_X86_64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Segmentación Censo 2022</dc:title>
  <dc:creator>Hernán Alperin, Verónica Heredia, Manuel Retamozo</dc:creator>
  <cp:keywords/>
  <dcterms:created xsi:type="dcterms:W3CDTF">2022-06-26T15:12:47Z</dcterms:created>
  <dcterms:modified xsi:type="dcterms:W3CDTF">2022-06-26T15:12:47Z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June, 2022</vt:lpwstr>
  </property>
  <property fmtid="{D5CDD505-2E9C-101B-9397-08002B2CF9AE}" pid="3" name="encoding">
    <vt:lpwstr>utf8</vt:lpwstr>
  </property>
  <property fmtid="{D5CDD505-2E9C-101B-9397-08002B2CF9AE}" pid="4" name="output">
    <vt:lpwstr/>
  </property>
  <property fmtid="{D5CDD505-2E9C-101B-9397-08002B2CF9AE}" pid="5" name="subtitle">
    <vt:lpwstr>Generación de Segmentos Geográficos para el Censo 2022 en áreas urbanas y suburbanas”</vt:lpwstr>
  </property>
</Properties>
</file>